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6" r:id="rId5"/>
    <p:sldId id="257" r:id="rId6"/>
    <p:sldId id="258" r:id="rId7"/>
    <p:sldId id="270" r:id="rId8"/>
    <p:sldId id="263" r:id="rId9"/>
    <p:sldId id="271" r:id="rId10"/>
    <p:sldId id="272" r:id="rId11"/>
    <p:sldId id="273" r:id="rId12"/>
    <p:sldId id="274" r:id="rId13"/>
    <p:sldId id="269" r:id="rId14"/>
    <p:sldId id="268" r:id="rId15"/>
  </p:sldIdLst>
  <p:sldSz cx="12192000" cy="6858000"/>
  <p:notesSz cx="6858000" cy="9144000"/>
  <p:embeddedFontLst>
    <p:embeddedFont>
      <p:font typeface="SamsungOne 800C" panose="020B0906030303020204" charset="0"/>
      <p:bold r:id="rId17"/>
    </p:embeddedFont>
    <p:embeddedFont>
      <p:font typeface="SamsungOne 450C" panose="020B0506030303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78734" y="1498661"/>
            <a:ext cx="47580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2"/>
                </a:solidFill>
              </a:rPr>
              <a:t>Добавление большего количества реакций в базу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2"/>
                </a:solidFill>
              </a:rPr>
              <a:t>Добавление сервера для хранения и управления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2"/>
                </a:solidFill>
              </a:rPr>
              <a:t>Добавление поисковых запросов через </a:t>
            </a:r>
            <a:r>
              <a:rPr lang="en-US" sz="2000" dirty="0" err="1" smtClean="0">
                <a:solidFill>
                  <a:schemeClr val="tx2"/>
                </a:solidFill>
              </a:rPr>
              <a:t>retofit</a:t>
            </a:r>
            <a:r>
              <a:rPr lang="ru-RU" sz="2000" dirty="0" smtClean="0">
                <a:solidFill>
                  <a:schemeClr val="tx2"/>
                </a:solidFill>
              </a:rPr>
              <a:t> и </a:t>
            </a:r>
            <a:r>
              <a:rPr lang="en-US" sz="2000" dirty="0" smtClean="0">
                <a:solidFill>
                  <a:schemeClr val="tx2"/>
                </a:solidFill>
              </a:rPr>
              <a:t>Google API</a:t>
            </a:r>
            <a:endParaRPr lang="ru-RU" sz="2000" dirty="0">
              <a:solidFill>
                <a:schemeClr val="tx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5" y="1498661"/>
            <a:ext cx="2143125" cy="21431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9394"/>
            <a:ext cx="4831342" cy="27152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13" y="3731202"/>
            <a:ext cx="2807710" cy="28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5016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55B7F-BD76-409E-92FF-080673FFF9A2}"/>
              </a:ext>
            </a:extLst>
          </p:cNvPr>
          <p:cNvSpPr txBox="1"/>
          <p:nvPr/>
        </p:nvSpPr>
        <p:spPr>
          <a:xfrm>
            <a:off x="278295" y="769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tx2"/>
                </a:solidFill>
                <a:effectLst/>
              </a:rPr>
              <a:t>Github</a:t>
            </a:r>
            <a:r>
              <a:rPr lang="en-US" b="0" i="0" dirty="0">
                <a:solidFill>
                  <a:schemeClr val="tx2"/>
                </a:solidFill>
                <a:effectLst/>
              </a:rPr>
              <a:t>: </a:t>
            </a:r>
            <a:r>
              <a:rPr lang="en-US" b="0" i="0" u="sng" strike="noStrike" dirty="0">
                <a:solidFill>
                  <a:schemeClr val="tx2"/>
                </a:solidFill>
                <a:effectLst/>
              </a:rPr>
              <a:t>https://github.com/AverageIceCreamEnjoer</a:t>
            </a:r>
            <a:endParaRPr lang="ru-RU" u="sng" dirty="0">
              <a:solidFill>
                <a:schemeClr val="tx2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5" y="1778938"/>
            <a:ext cx="2015490" cy="20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ChemLab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Проект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281033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+mn-lt"/>
              </a:rPr>
              <a:t>ChemLab</a:t>
            </a:r>
            <a:r>
              <a:rPr lang="en-US" sz="3600" dirty="0">
                <a:latin typeface="+mn-lt"/>
              </a:rPr>
              <a:t> – </a:t>
            </a:r>
            <a:r>
              <a:rPr lang="ru-RU" sz="3600" dirty="0">
                <a:latin typeface="+mn-lt"/>
              </a:rPr>
              <a:t>мобильное п</a:t>
            </a:r>
            <a:r>
              <a:rPr lang="ru-RU" sz="3600" b="0" i="0" dirty="0">
                <a:solidFill>
                  <a:schemeClr val="bg1"/>
                </a:solidFill>
                <a:effectLst/>
                <a:latin typeface="+mn-lt"/>
              </a:rPr>
              <a:t>риложение для воссоздания химических реакций. </a:t>
            </a:r>
            <a:endParaRPr lang="ru-RU" sz="36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49" y="2850971"/>
            <a:ext cx="4347407" cy="326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ChemLab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465410"/>
            <a:ext cx="3898824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chemeClr val="tx2"/>
                </a:solidFill>
              </a:rPr>
              <a:t>Технологии: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/>
                </a:solidFill>
              </a:rPr>
              <a:t>RecyclerView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Fragment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SQLite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 smtClean="0">
                <a:solidFill>
                  <a:schemeClr val="tx2"/>
                </a:solidFill>
              </a:rPr>
              <a:t>Язык: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Java 100%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 smtClean="0">
                <a:solidFill>
                  <a:schemeClr val="tx2"/>
                </a:solidFill>
              </a:rPr>
              <a:t>Назначение:</a:t>
            </a:r>
          </a:p>
          <a:p>
            <a:r>
              <a:rPr lang="ru-RU" sz="2400" dirty="0" err="1" smtClean="0">
                <a:solidFill>
                  <a:schemeClr val="tx2"/>
                </a:solidFill>
              </a:rPr>
              <a:t>Нативное</a:t>
            </a:r>
            <a:r>
              <a:rPr lang="ru-RU" sz="2400" dirty="0" smtClean="0">
                <a:solidFill>
                  <a:schemeClr val="tx2"/>
                </a:solidFill>
              </a:rPr>
              <a:t>, развлекательно –</a:t>
            </a:r>
          </a:p>
          <a:p>
            <a:r>
              <a:rPr lang="ru-RU" sz="2400" dirty="0" smtClean="0">
                <a:solidFill>
                  <a:schemeClr val="tx2"/>
                </a:solidFill>
              </a:rPr>
              <a:t>научное приложение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24" y="962025"/>
            <a:ext cx="2654011" cy="26540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32" y="3987234"/>
            <a:ext cx="4093362" cy="19409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035" y="985462"/>
            <a:ext cx="2808681" cy="28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679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8C01A-14AF-441E-AC7C-29751EF6D82F}"/>
              </a:ext>
            </a:extLst>
          </p:cNvPr>
          <p:cNvSpPr txBox="1"/>
          <p:nvPr/>
        </p:nvSpPr>
        <p:spPr>
          <a:xfrm>
            <a:off x="825129" y="1536174"/>
            <a:ext cx="41444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В основной активности создаются фрагменты для выбора реагентов , настроек,  создания реагентов и реакций.</a:t>
            </a:r>
          </a:p>
          <a:p>
            <a:r>
              <a:rPr lang="ru-RU" sz="2400" dirty="0">
                <a:solidFill>
                  <a:schemeClr val="tx2"/>
                </a:solidFill>
              </a:rPr>
              <a:t>При нажатии на кнопку реакции, алгоритм</a:t>
            </a:r>
          </a:p>
          <a:p>
            <a:r>
              <a:rPr lang="ru-RU" sz="2400" dirty="0">
                <a:solidFill>
                  <a:schemeClr val="tx2"/>
                </a:solidFill>
              </a:rPr>
              <a:t>находит соответствующую реакцию в </a:t>
            </a:r>
            <a:r>
              <a:rPr lang="en-US" sz="2400" dirty="0">
                <a:solidFill>
                  <a:schemeClr val="tx2"/>
                </a:solidFill>
              </a:rPr>
              <a:t>SQL</a:t>
            </a:r>
            <a:r>
              <a:rPr lang="ru-RU" sz="2400" dirty="0">
                <a:solidFill>
                  <a:schemeClr val="tx2"/>
                </a:solidFill>
              </a:rPr>
              <a:t> базе данных или подсказывает возможную реакцию.</a:t>
            </a:r>
            <a:endParaRPr lang="ru-RU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78A2ED-C064-478A-9B58-5730B81A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2" y="1080740"/>
            <a:ext cx="2491409" cy="49365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082505-9883-469B-AD1E-ED418EF1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538" y="1057708"/>
            <a:ext cx="2491409" cy="49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классы и пакеты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3532"/>
            <a:ext cx="3234549" cy="388455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38200" y="1264101"/>
            <a:ext cx="4214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java/com/example/</a:t>
            </a:r>
            <a:r>
              <a:rPr lang="en-US" sz="2400" dirty="0" err="1">
                <a:solidFill>
                  <a:schemeClr val="tx2"/>
                </a:solidFill>
              </a:rPr>
              <a:t>mainproject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28483" y="1264101"/>
            <a:ext cx="4748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java/com/example/</a:t>
            </a:r>
            <a:r>
              <a:rPr lang="en-US" sz="2400" dirty="0" err="1">
                <a:solidFill>
                  <a:schemeClr val="tx2"/>
                </a:solidFill>
              </a:rPr>
              <a:t>mainproject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r>
              <a:rPr lang="en-US" sz="2400" b="1" dirty="0" err="1">
                <a:solidFill>
                  <a:schemeClr val="tx2"/>
                </a:solidFill>
              </a:rPr>
              <a:t>db</a:t>
            </a:r>
            <a:r>
              <a:rPr lang="en-US" dirty="0"/>
              <a:t>/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483" y="2107058"/>
            <a:ext cx="2974201" cy="373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4090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 Фрагментов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332407"/>
            <a:ext cx="6498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java/com/example/</a:t>
            </a:r>
            <a:r>
              <a:rPr lang="en-US" sz="2400" dirty="0" err="1" smtClean="0">
                <a:solidFill>
                  <a:schemeClr val="tx2"/>
                </a:solidFill>
              </a:rPr>
              <a:t>mainproject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b="1" dirty="0" err="1" smtClean="0">
                <a:solidFill>
                  <a:schemeClr val="tx2"/>
                </a:solidFill>
              </a:rPr>
              <a:t>createFragment</a:t>
            </a:r>
            <a:r>
              <a:rPr lang="en-US" sz="2400" b="1" dirty="0">
                <a:solidFill>
                  <a:schemeClr val="tx2"/>
                </a:solidFill>
              </a:rPr>
              <a:t>/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8932"/>
            <a:ext cx="2781828" cy="46166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47630" y="2657202"/>
            <a:ext cx="6665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java/com/example/</a:t>
            </a:r>
            <a:r>
              <a:rPr lang="en-US" sz="2400" dirty="0" err="1">
                <a:solidFill>
                  <a:schemeClr val="tx2"/>
                </a:solidFill>
              </a:rPr>
              <a:t>mainproject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r>
              <a:rPr lang="en-US" sz="2400" b="1" dirty="0" err="1">
                <a:solidFill>
                  <a:schemeClr val="tx2"/>
                </a:solidFill>
              </a:rPr>
              <a:t>settingsfragment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64" y="3229636"/>
            <a:ext cx="2598008" cy="36146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47630" y="3751164"/>
            <a:ext cx="6279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java/com/example/</a:t>
            </a:r>
            <a:r>
              <a:rPr lang="en-US" sz="2400" dirty="0" err="1">
                <a:solidFill>
                  <a:schemeClr val="tx2"/>
                </a:solidFill>
              </a:rPr>
              <a:t>mainproject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r>
              <a:rPr lang="en-US" sz="2400" b="1" dirty="0" err="1">
                <a:solidFill>
                  <a:schemeClr val="tx2"/>
                </a:solidFill>
              </a:rPr>
              <a:t>elemfragment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72895"/>
            <a:ext cx="2807449" cy="9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6083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055802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res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201"/>
            <a:ext cx="1971675" cy="33337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272" y="2039201"/>
            <a:ext cx="2038350" cy="239077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064376" y="1055801"/>
            <a:ext cx="161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res/</a:t>
            </a:r>
            <a:r>
              <a:rPr lang="en-US" sz="2400" b="1" dirty="0">
                <a:solidFill>
                  <a:schemeClr val="tx2"/>
                </a:solidFill>
              </a:rPr>
              <a:t>layout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376" y="1925436"/>
            <a:ext cx="2362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00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1055802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>
                <a:solidFill>
                  <a:schemeClr val="tx2"/>
                </a:solidFill>
              </a:rPr>
              <a:t>Б</a:t>
            </a:r>
            <a:r>
              <a:rPr lang="ru-RU" sz="2400" dirty="0" err="1" smtClean="0">
                <a:solidFill>
                  <a:schemeClr val="tx2"/>
                </a:solidFill>
              </a:rPr>
              <a:t>екграунды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3938"/>
            <a:ext cx="2638425" cy="372427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581400" y="1055801"/>
            <a:ext cx="1188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</a:rPr>
              <a:t>Иконки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862988"/>
            <a:ext cx="3048000" cy="37052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68" y="1843938"/>
            <a:ext cx="2143125" cy="241935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043707" y="1148134"/>
            <a:ext cx="1558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</a:rPr>
              <a:t>Анимации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3224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135</Words>
  <Application>Microsoft Office PowerPoint</Application>
  <PresentationFormat>Широкоэкранный</PresentationFormat>
  <Paragraphs>54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SamsungOne 800C</vt:lpstr>
      <vt:lpstr>Arial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ChemLab</vt:lpstr>
      <vt:lpstr>ChemLab – мобильное приложение для воссоздания химических реакций. </vt:lpstr>
      <vt:lpstr>ChemLab</vt:lpstr>
      <vt:lpstr>Технологии</vt:lpstr>
      <vt:lpstr>Основные классы и пакеты</vt:lpstr>
      <vt:lpstr>Классы Фрагментов</vt:lpstr>
      <vt:lpstr>Ресурсы</vt:lpstr>
      <vt:lpstr>Ресурсы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Ученик</cp:lastModifiedBy>
  <cp:revision>41</cp:revision>
  <dcterms:created xsi:type="dcterms:W3CDTF">2020-05-25T08:37:09Z</dcterms:created>
  <dcterms:modified xsi:type="dcterms:W3CDTF">2022-05-24T04:29:20Z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